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7" r:id="rId2"/>
    <p:sldId id="703" r:id="rId3"/>
    <p:sldId id="325" r:id="rId4"/>
    <p:sldId id="747" r:id="rId5"/>
    <p:sldId id="748" r:id="rId6"/>
    <p:sldId id="736" r:id="rId7"/>
    <p:sldId id="725" r:id="rId8"/>
    <p:sldId id="750" r:id="rId9"/>
    <p:sldId id="749" r:id="rId10"/>
    <p:sldId id="751" r:id="rId11"/>
    <p:sldId id="737" r:id="rId12"/>
    <p:sldId id="752" r:id="rId13"/>
    <p:sldId id="742" r:id="rId14"/>
    <p:sldId id="738" r:id="rId15"/>
    <p:sldId id="726" r:id="rId16"/>
    <p:sldId id="758" r:id="rId17"/>
    <p:sldId id="757" r:id="rId18"/>
    <p:sldId id="754" r:id="rId19"/>
    <p:sldId id="755" r:id="rId20"/>
    <p:sldId id="295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997"/>
    <a:srgbClr val="FFFFFF"/>
    <a:srgbClr val="ED7D31"/>
    <a:srgbClr val="44546A"/>
    <a:srgbClr val="056089"/>
    <a:srgbClr val="005825"/>
    <a:srgbClr val="70AD47"/>
    <a:srgbClr val="00501F"/>
    <a:srgbClr val="007339"/>
    <a:srgbClr val="014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9" autoAdjust="0"/>
    <p:restoredTop sz="83855" autoAdjust="0"/>
  </p:normalViewPr>
  <p:slideViewPr>
    <p:cSldViewPr snapToGrid="0">
      <p:cViewPr varScale="1">
        <p:scale>
          <a:sx n="104" d="100"/>
          <a:sy n="104" d="100"/>
        </p:scale>
        <p:origin x="11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E2E82-15CE-43C1-B87C-D276F6F80FF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38594-D5F7-49A2-9AB8-4225AEC5B5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2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4F938-555B-492E-B144-2097C4AF7A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A34-2959-4BB4-A62C-231434927A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A34-2959-4BB4-A62C-231434927A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FB0C-A1C3-4A17-99D8-4AB3FA1DDE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45A34-2959-4BB4-A62C-231434927A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jpe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notesSlide" Target="../notesSlides/notesSlide15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image" Target="../media/image26.png"/><Relationship Id="rId3" Type="http://schemas.openxmlformats.org/officeDocument/2006/relationships/tags" Target="../tags/tag53.xml"/><Relationship Id="rId21" Type="http://schemas.openxmlformats.org/officeDocument/2006/relationships/image" Target="../media/image1.jpeg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image" Target="../media/image25.svg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notesSlide" Target="../notesSlides/notesSlide18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24.png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image" Target="../media/image23.svg"/><Relationship Id="rId10" Type="http://schemas.openxmlformats.org/officeDocument/2006/relationships/tags" Target="../tags/tag60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11.svg"/><Relationship Id="rId3" Type="http://schemas.openxmlformats.org/officeDocument/2006/relationships/tags" Target="../tags/tag11.xml"/><Relationship Id="rId21" Type="http://schemas.openxmlformats.org/officeDocument/2006/relationships/notesSlide" Target="../notesSlides/notesSlide5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10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9.sv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8.png"/><Relationship Id="rId28" Type="http://schemas.openxmlformats.org/officeDocument/2006/relationships/image" Target="../media/image13.sv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1.jpeg"/><Relationship Id="rId27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>
            <p:custDataLst>
              <p:tags r:id="rId1"/>
            </p:custDataLst>
          </p:nvPr>
        </p:nvSpPr>
        <p:spPr>
          <a:xfrm>
            <a:off x="4419969" y="4728109"/>
            <a:ext cx="6333490" cy="45910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谭家骐 王睿 张玉河 黄炳轮 姚睿哲</a:t>
            </a:r>
          </a:p>
        </p:txBody>
      </p:sp>
      <p:sp>
        <p:nvSpPr>
          <p:cNvPr id="14" name="TextBox 7"/>
          <p:cNvSpPr txBox="1"/>
          <p:nvPr>
            <p:custDataLst>
              <p:tags r:id="rId2"/>
            </p:custDataLst>
          </p:nvPr>
        </p:nvSpPr>
        <p:spPr>
          <a:xfrm>
            <a:off x="4419969" y="5428062"/>
            <a:ext cx="3280410" cy="45910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2024.11.13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3856474" y="4723506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56089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3872637" y="5440907"/>
            <a:ext cx="430576" cy="429313"/>
            <a:chOff x="7150101" y="3190875"/>
            <a:chExt cx="541338" cy="539750"/>
          </a:xfrm>
          <a:solidFill>
            <a:srgbClr val="056089"/>
          </a:solidFill>
        </p:grpSpPr>
        <p:sp>
          <p:nvSpPr>
            <p:cNvPr id="18" name="Freeform 9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353301" y="3392488"/>
              <a:ext cx="134938" cy="134938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1 w 48"/>
                <a:gd name="T11" fmla="*/ 16 h 48"/>
                <a:gd name="T12" fmla="*/ 16 w 48"/>
                <a:gd name="T13" fmla="*/ 21 h 48"/>
                <a:gd name="T14" fmla="*/ 12 w 48"/>
                <a:gd name="T15" fmla="*/ 24 h 48"/>
                <a:gd name="T16" fmla="*/ 11 w 48"/>
                <a:gd name="T17" fmla="*/ 24 h 48"/>
                <a:gd name="T18" fmla="*/ 8 w 48"/>
                <a:gd name="T19" fmla="*/ 19 h 48"/>
                <a:gd name="T20" fmla="*/ 19 w 48"/>
                <a:gd name="T21" fmla="*/ 8 h 48"/>
                <a:gd name="T22" fmla="*/ 24 w 48"/>
                <a:gd name="T23" fmla="*/ 11 h 48"/>
                <a:gd name="T24" fmla="*/ 21 w 48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1" y="16"/>
                  </a:moveTo>
                  <a:cubicBezTo>
                    <a:pt x="19" y="17"/>
                    <a:pt x="17" y="19"/>
                    <a:pt x="16" y="21"/>
                  </a:cubicBezTo>
                  <a:cubicBezTo>
                    <a:pt x="15" y="23"/>
                    <a:pt x="14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9" y="23"/>
                    <a:pt x="8" y="21"/>
                    <a:pt x="8" y="19"/>
                  </a:cubicBezTo>
                  <a:cubicBezTo>
                    <a:pt x="10" y="14"/>
                    <a:pt x="14" y="10"/>
                    <a:pt x="19" y="8"/>
                  </a:cubicBezTo>
                  <a:cubicBezTo>
                    <a:pt x="21" y="7"/>
                    <a:pt x="23" y="8"/>
                    <a:pt x="24" y="11"/>
                  </a:cubicBezTo>
                  <a:cubicBezTo>
                    <a:pt x="25" y="13"/>
                    <a:pt x="24" y="15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0" name="Freeform 9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50101" y="3190875"/>
              <a:ext cx="541338" cy="539750"/>
            </a:xfrm>
            <a:custGeom>
              <a:avLst/>
              <a:gdLst>
                <a:gd name="T0" fmla="*/ 179 w 192"/>
                <a:gd name="T1" fmla="*/ 47 h 192"/>
                <a:gd name="T2" fmla="*/ 185 w 192"/>
                <a:gd name="T3" fmla="*/ 41 h 192"/>
                <a:gd name="T4" fmla="*/ 192 w 192"/>
                <a:gd name="T5" fmla="*/ 24 h 192"/>
                <a:gd name="T6" fmla="*/ 185 w 192"/>
                <a:gd name="T7" fmla="*/ 7 h 192"/>
                <a:gd name="T8" fmla="*/ 168 w 192"/>
                <a:gd name="T9" fmla="*/ 0 h 192"/>
                <a:gd name="T10" fmla="*/ 151 w 192"/>
                <a:gd name="T11" fmla="*/ 7 h 192"/>
                <a:gd name="T12" fmla="*/ 145 w 192"/>
                <a:gd name="T13" fmla="*/ 13 h 192"/>
                <a:gd name="T14" fmla="*/ 96 w 192"/>
                <a:gd name="T15" fmla="*/ 0 h 192"/>
                <a:gd name="T16" fmla="*/ 47 w 192"/>
                <a:gd name="T17" fmla="*/ 13 h 192"/>
                <a:gd name="T18" fmla="*/ 41 w 192"/>
                <a:gd name="T19" fmla="*/ 7 h 192"/>
                <a:gd name="T20" fmla="*/ 24 w 192"/>
                <a:gd name="T21" fmla="*/ 0 h 192"/>
                <a:gd name="T22" fmla="*/ 7 w 192"/>
                <a:gd name="T23" fmla="*/ 7 h 192"/>
                <a:gd name="T24" fmla="*/ 0 w 192"/>
                <a:gd name="T25" fmla="*/ 24 h 192"/>
                <a:gd name="T26" fmla="*/ 7 w 192"/>
                <a:gd name="T27" fmla="*/ 41 h 192"/>
                <a:gd name="T28" fmla="*/ 14 w 192"/>
                <a:gd name="T29" fmla="*/ 47 h 192"/>
                <a:gd name="T30" fmla="*/ 0 w 192"/>
                <a:gd name="T31" fmla="*/ 96 h 192"/>
                <a:gd name="T32" fmla="*/ 13 w 192"/>
                <a:gd name="T33" fmla="*/ 145 h 192"/>
                <a:gd name="T34" fmla="*/ 7 w 192"/>
                <a:gd name="T35" fmla="*/ 151 h 192"/>
                <a:gd name="T36" fmla="*/ 0 w 192"/>
                <a:gd name="T37" fmla="*/ 168 h 192"/>
                <a:gd name="T38" fmla="*/ 7 w 192"/>
                <a:gd name="T39" fmla="*/ 185 h 192"/>
                <a:gd name="T40" fmla="*/ 24 w 192"/>
                <a:gd name="T41" fmla="*/ 192 h 192"/>
                <a:gd name="T42" fmla="*/ 41 w 192"/>
                <a:gd name="T43" fmla="*/ 185 h 192"/>
                <a:gd name="T44" fmla="*/ 47 w 192"/>
                <a:gd name="T45" fmla="*/ 179 h 192"/>
                <a:gd name="T46" fmla="*/ 96 w 192"/>
                <a:gd name="T47" fmla="*/ 192 h 192"/>
                <a:gd name="T48" fmla="*/ 145 w 192"/>
                <a:gd name="T49" fmla="*/ 179 h 192"/>
                <a:gd name="T50" fmla="*/ 151 w 192"/>
                <a:gd name="T51" fmla="*/ 185 h 192"/>
                <a:gd name="T52" fmla="*/ 168 w 192"/>
                <a:gd name="T53" fmla="*/ 192 h 192"/>
                <a:gd name="T54" fmla="*/ 185 w 192"/>
                <a:gd name="T55" fmla="*/ 185 h 192"/>
                <a:gd name="T56" fmla="*/ 192 w 192"/>
                <a:gd name="T57" fmla="*/ 168 h 192"/>
                <a:gd name="T58" fmla="*/ 185 w 192"/>
                <a:gd name="T59" fmla="*/ 151 h 192"/>
                <a:gd name="T60" fmla="*/ 179 w 192"/>
                <a:gd name="T61" fmla="*/ 145 h 192"/>
                <a:gd name="T62" fmla="*/ 192 w 192"/>
                <a:gd name="T63" fmla="*/ 96 h 192"/>
                <a:gd name="T64" fmla="*/ 179 w 192"/>
                <a:gd name="T65" fmla="*/ 47 h 192"/>
                <a:gd name="T66" fmla="*/ 96 w 192"/>
                <a:gd name="T67" fmla="*/ 176 h 192"/>
                <a:gd name="T68" fmla="*/ 16 w 192"/>
                <a:gd name="T69" fmla="*/ 96 h 192"/>
                <a:gd name="T70" fmla="*/ 96 w 192"/>
                <a:gd name="T71" fmla="*/ 16 h 192"/>
                <a:gd name="T72" fmla="*/ 176 w 192"/>
                <a:gd name="T73" fmla="*/ 96 h 192"/>
                <a:gd name="T74" fmla="*/ 96 w 192"/>
                <a:gd name="T7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2">
                  <a:moveTo>
                    <a:pt x="179" y="47"/>
                  </a:moveTo>
                  <a:cubicBezTo>
                    <a:pt x="185" y="41"/>
                    <a:pt x="185" y="41"/>
                    <a:pt x="185" y="41"/>
                  </a:cubicBezTo>
                  <a:cubicBezTo>
                    <a:pt x="190" y="36"/>
                    <a:pt x="192" y="30"/>
                    <a:pt x="192" y="24"/>
                  </a:cubicBezTo>
                  <a:cubicBezTo>
                    <a:pt x="192" y="17"/>
                    <a:pt x="190" y="11"/>
                    <a:pt x="185" y="7"/>
                  </a:cubicBezTo>
                  <a:cubicBezTo>
                    <a:pt x="181" y="2"/>
                    <a:pt x="175" y="0"/>
                    <a:pt x="168" y="0"/>
                  </a:cubicBezTo>
                  <a:cubicBezTo>
                    <a:pt x="162" y="0"/>
                    <a:pt x="156" y="2"/>
                    <a:pt x="151" y="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30" y="5"/>
                    <a:pt x="113" y="0"/>
                    <a:pt x="96" y="0"/>
                  </a:cubicBezTo>
                  <a:cubicBezTo>
                    <a:pt x="79" y="0"/>
                    <a:pt x="62" y="5"/>
                    <a:pt x="47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5" y="62"/>
                    <a:pt x="0" y="79"/>
                    <a:pt x="0" y="96"/>
                  </a:cubicBezTo>
                  <a:cubicBezTo>
                    <a:pt x="0" y="113"/>
                    <a:pt x="5" y="130"/>
                    <a:pt x="13" y="145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3" y="155"/>
                    <a:pt x="0" y="161"/>
                    <a:pt x="0" y="168"/>
                  </a:cubicBezTo>
                  <a:cubicBezTo>
                    <a:pt x="0" y="174"/>
                    <a:pt x="3" y="180"/>
                    <a:pt x="7" y="185"/>
                  </a:cubicBezTo>
                  <a:cubicBezTo>
                    <a:pt x="12" y="189"/>
                    <a:pt x="18" y="192"/>
                    <a:pt x="24" y="192"/>
                  </a:cubicBezTo>
                  <a:cubicBezTo>
                    <a:pt x="31" y="192"/>
                    <a:pt x="37" y="189"/>
                    <a:pt x="41" y="18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62" y="187"/>
                    <a:pt x="79" y="192"/>
                    <a:pt x="96" y="192"/>
                  </a:cubicBezTo>
                  <a:cubicBezTo>
                    <a:pt x="113" y="192"/>
                    <a:pt x="130" y="187"/>
                    <a:pt x="145" y="179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6" y="189"/>
                    <a:pt x="162" y="192"/>
                    <a:pt x="168" y="192"/>
                  </a:cubicBezTo>
                  <a:cubicBezTo>
                    <a:pt x="175" y="192"/>
                    <a:pt x="181" y="189"/>
                    <a:pt x="185" y="185"/>
                  </a:cubicBezTo>
                  <a:cubicBezTo>
                    <a:pt x="190" y="180"/>
                    <a:pt x="192" y="174"/>
                    <a:pt x="192" y="168"/>
                  </a:cubicBezTo>
                  <a:cubicBezTo>
                    <a:pt x="192" y="161"/>
                    <a:pt x="190" y="155"/>
                    <a:pt x="185" y="151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88" y="130"/>
                    <a:pt x="192" y="113"/>
                    <a:pt x="192" y="96"/>
                  </a:cubicBezTo>
                  <a:cubicBezTo>
                    <a:pt x="192" y="79"/>
                    <a:pt x="188" y="62"/>
                    <a:pt x="179" y="47"/>
                  </a:cubicBezTo>
                  <a:close/>
                  <a:moveTo>
                    <a:pt x="96" y="176"/>
                  </a:move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40" y="16"/>
                    <a:pt x="176" y="52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1" name="Freeform 92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218363" y="3257550"/>
              <a:ext cx="404813" cy="40640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04 w 144"/>
                <a:gd name="T11" fmla="*/ 72 h 144"/>
                <a:gd name="T12" fmla="*/ 72 w 144"/>
                <a:gd name="T13" fmla="*/ 104 h 144"/>
                <a:gd name="T14" fmla="*/ 40 w 144"/>
                <a:gd name="T15" fmla="*/ 72 h 144"/>
                <a:gd name="T16" fmla="*/ 47 w 144"/>
                <a:gd name="T17" fmla="*/ 52 h 144"/>
                <a:gd name="T18" fmla="*/ 41 w 144"/>
                <a:gd name="T19" fmla="*/ 47 h 144"/>
                <a:gd name="T20" fmla="*/ 41 w 144"/>
                <a:gd name="T21" fmla="*/ 41 h 144"/>
                <a:gd name="T22" fmla="*/ 47 w 144"/>
                <a:gd name="T23" fmla="*/ 41 h 144"/>
                <a:gd name="T24" fmla="*/ 53 w 144"/>
                <a:gd name="T25" fmla="*/ 47 h 144"/>
                <a:gd name="T26" fmla="*/ 72 w 144"/>
                <a:gd name="T27" fmla="*/ 40 h 144"/>
                <a:gd name="T28" fmla="*/ 92 w 144"/>
                <a:gd name="T29" fmla="*/ 47 h 144"/>
                <a:gd name="T30" fmla="*/ 98 w 144"/>
                <a:gd name="T31" fmla="*/ 41 h 144"/>
                <a:gd name="T32" fmla="*/ 103 w 144"/>
                <a:gd name="T33" fmla="*/ 41 h 144"/>
                <a:gd name="T34" fmla="*/ 103 w 144"/>
                <a:gd name="T35" fmla="*/ 47 h 144"/>
                <a:gd name="T36" fmla="*/ 97 w 144"/>
                <a:gd name="T37" fmla="*/ 52 h 144"/>
                <a:gd name="T38" fmla="*/ 104 w 144"/>
                <a:gd name="T3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04" y="72"/>
                  </a:moveTo>
                  <a:cubicBezTo>
                    <a:pt x="104" y="90"/>
                    <a:pt x="90" y="104"/>
                    <a:pt x="72" y="104"/>
                  </a:cubicBezTo>
                  <a:cubicBezTo>
                    <a:pt x="55" y="104"/>
                    <a:pt x="40" y="90"/>
                    <a:pt x="40" y="72"/>
                  </a:cubicBezTo>
                  <a:cubicBezTo>
                    <a:pt x="40" y="64"/>
                    <a:pt x="43" y="58"/>
                    <a:pt x="47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5"/>
                    <a:pt x="40" y="43"/>
                    <a:pt x="41" y="41"/>
                  </a:cubicBezTo>
                  <a:cubicBezTo>
                    <a:pt x="43" y="39"/>
                    <a:pt x="45" y="39"/>
                    <a:pt x="47" y="41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8" y="42"/>
                    <a:pt x="65" y="40"/>
                    <a:pt x="72" y="40"/>
                  </a:cubicBezTo>
                  <a:cubicBezTo>
                    <a:pt x="80" y="40"/>
                    <a:pt x="86" y="42"/>
                    <a:pt x="92" y="47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9"/>
                    <a:pt x="102" y="39"/>
                    <a:pt x="103" y="41"/>
                  </a:cubicBezTo>
                  <a:cubicBezTo>
                    <a:pt x="105" y="43"/>
                    <a:pt x="105" y="45"/>
                    <a:pt x="103" y="4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2" y="58"/>
                    <a:pt x="104" y="65"/>
                    <a:pt x="10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5CA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0" y="1821480"/>
            <a:ext cx="1219200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面向企业采购的</a:t>
            </a:r>
          </a:p>
          <a:p>
            <a:pPr algn="ctr"/>
            <a:r>
              <a:rPr lang="en-US" altLang="zh-CN" sz="60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智能谈判平台设计与开发</a:t>
            </a:r>
            <a:r>
              <a:rPr lang="en-US" altLang="zh-CN" sz="4800" dirty="0">
                <a:solidFill>
                  <a:srgbClr val="026997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V 形 10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实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</a:t>
            </a:r>
          </a:p>
        </p:txBody>
      </p:sp>
      <p:sp>
        <p:nvSpPr>
          <p:cNvPr id="14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7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18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1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417985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方 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pic>
        <p:nvPicPr>
          <p:cNvPr id="3" name="图片 2" descr="4e39a8752c8b9b158ccf581c53b3aa12"/>
          <p:cNvPicPr>
            <a:picLocks noChangeAspect="1"/>
          </p:cNvPicPr>
          <p:nvPr/>
        </p:nvPicPr>
        <p:blipFill>
          <a:blip r:embed="rId4"/>
          <a:srcRect r="51786"/>
          <a:stretch>
            <a:fillRect/>
          </a:stretch>
        </p:blipFill>
        <p:spPr>
          <a:xfrm>
            <a:off x="180340" y="1896110"/>
            <a:ext cx="3816350" cy="2969895"/>
          </a:xfrm>
          <a:prstGeom prst="rect">
            <a:avLst/>
          </a:prstGeom>
        </p:spPr>
      </p:pic>
      <p:pic>
        <p:nvPicPr>
          <p:cNvPr id="5" name="图片 4" descr="dca45400bdf50a63253c300ed40ac091"/>
          <p:cNvPicPr>
            <a:picLocks noChangeAspect="1"/>
          </p:cNvPicPr>
          <p:nvPr/>
        </p:nvPicPr>
        <p:blipFill>
          <a:blip r:embed="rId5"/>
          <a:srcRect r="53300"/>
          <a:stretch>
            <a:fillRect/>
          </a:stretch>
        </p:blipFill>
        <p:spPr>
          <a:xfrm>
            <a:off x="3996690" y="1896110"/>
            <a:ext cx="3819525" cy="3066415"/>
          </a:xfrm>
          <a:prstGeom prst="rect">
            <a:avLst/>
          </a:prstGeom>
        </p:spPr>
      </p:pic>
      <p:pic>
        <p:nvPicPr>
          <p:cNvPr id="6" name="图片 5" descr="305e919c1c4bfc02276744e8210714fe"/>
          <p:cNvPicPr>
            <a:picLocks noChangeAspect="1"/>
          </p:cNvPicPr>
          <p:nvPr/>
        </p:nvPicPr>
        <p:blipFill>
          <a:blip r:embed="rId6"/>
          <a:srcRect r="52322"/>
          <a:stretch>
            <a:fillRect/>
          </a:stretch>
        </p:blipFill>
        <p:spPr>
          <a:xfrm>
            <a:off x="7920355" y="1943735"/>
            <a:ext cx="3714750" cy="2922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56355" y="5546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与多方谈判达成的交易情况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306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95464" y="3410714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10" y="1294130"/>
            <a:ext cx="6367145" cy="141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7675989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管 理</a:t>
            </a:r>
          </a:p>
        </p:txBody>
      </p:sp>
      <p:sp>
        <p:nvSpPr>
          <p:cNvPr id="15" name="箭头: V 形 14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小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691686"/>
              </p:ext>
            </p:extLst>
          </p:nvPr>
        </p:nvGraphicFramePr>
        <p:xfrm>
          <a:off x="2225675" y="1897380"/>
          <a:ext cx="7741285" cy="4178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4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任务分工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组长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谭家骐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项目组组长，负责工作的统筹规划，进行采购场景建模的方法研究，编写后端代码，参与报告撰写，制作汇报</a:t>
                      </a:r>
                      <a:r>
                        <a:rPr lang="en-US" altLang="zh-CN"/>
                        <a:t>ppt</a:t>
                      </a:r>
                      <a:r>
                        <a:rPr lang="zh-CN" altLang="en-US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王睿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项目组成员，查阅文献资料，整合项目进度，进行项目会议记录</a:t>
                      </a:r>
                      <a:r>
                        <a:rPr lang="zh-CN" altLang="en-US" sz="1800" dirty="0">
                          <a:sym typeface="+mn-ea"/>
                        </a:rPr>
                        <a:t>，参与报告撰写，制作汇报</a:t>
                      </a:r>
                      <a:r>
                        <a:rPr lang="en-US" altLang="zh-CN" sz="1800" dirty="0">
                          <a:sym typeface="+mn-ea"/>
                        </a:rPr>
                        <a:t>ppt</a:t>
                      </a:r>
                      <a:r>
                        <a:rPr lang="zh-CN" altLang="en-US" sz="1800" dirty="0">
                          <a:sym typeface="+mn-ea"/>
                        </a:rPr>
                        <a:t>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张玉河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项目组成员，进行买卖方的采购策略的研究，编写后端代码，参与报告撰写。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黄炳轮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项目组成员，</a:t>
                      </a:r>
                      <a:r>
                        <a:rPr lang="zh-CN" altLang="en-US" sz="1800" dirty="0">
                          <a:sym typeface="+mn-ea"/>
                        </a:rPr>
                        <a:t>进行前端人机交互内容搭建，编写代码，参与报告撰写。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姚睿哲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项目组成员，进行前端人机交互内容搭建，编写代码，参与报告撰写。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7675989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管 理</a:t>
            </a:r>
          </a:p>
        </p:txBody>
      </p:sp>
      <p:sp>
        <p:nvSpPr>
          <p:cNvPr id="15" name="箭头: V 形 14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工 作 进 度</a:t>
            </a:r>
          </a:p>
        </p:txBody>
      </p:sp>
      <p:sp>
        <p:nvSpPr>
          <p:cNvPr id="11" name="任意多边形 2"/>
          <p:cNvSpPr/>
          <p:nvPr>
            <p:custDataLst>
              <p:tags r:id="rId1"/>
            </p:custDataLst>
          </p:nvPr>
        </p:nvSpPr>
        <p:spPr bwMode="auto">
          <a:xfrm>
            <a:off x="1602533" y="2013779"/>
            <a:ext cx="8392877" cy="3086308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7"/>
          <p:cNvSpPr/>
          <p:nvPr>
            <p:custDataLst>
              <p:tags r:id="rId2"/>
            </p:custDataLst>
          </p:nvPr>
        </p:nvSpPr>
        <p:spPr>
          <a:xfrm rot="816452">
            <a:off x="10022980" y="1496939"/>
            <a:ext cx="617006" cy="62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26997"/>
          </a:solidFill>
          <a:ln w="12700">
            <a:solidFill>
              <a:srgbClr val="005825"/>
            </a:solidFill>
            <a:miter lim="400000"/>
          </a:ln>
        </p:spPr>
        <p:txBody>
          <a:bodyPr wrap="square" lIns="19045" tIns="19045" rIns="19045" bIns="19045" anchor="ctr">
            <a:normAutofit/>
          </a:bodyPr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 bwMode="auto">
          <a:xfrm>
            <a:off x="5805734" y="3683244"/>
            <a:ext cx="177801" cy="177801"/>
          </a:xfrm>
          <a:prstGeom prst="ellipse">
            <a:avLst/>
          </a:prstGeom>
          <a:solidFill>
            <a:srgbClr val="026997"/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剪去同侧角的矩形 46"/>
          <p:cNvSpPr/>
          <p:nvPr>
            <p:custDataLst>
              <p:tags r:id="rId4"/>
            </p:custDataLst>
          </p:nvPr>
        </p:nvSpPr>
        <p:spPr>
          <a:xfrm>
            <a:off x="5297971" y="4717584"/>
            <a:ext cx="2495693" cy="78880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0" rIns="91440" bIns="45720" anchor="t">
            <a:noAutofit/>
          </a:bodyPr>
          <a:lstStyle/>
          <a:p>
            <a:pPr>
              <a:lnSpc>
                <a:spcPct val="130000"/>
              </a:lnSpc>
              <a:tabLst>
                <a:tab pos="227965" algn="l"/>
              </a:tabLst>
              <a:defRPr/>
            </a:pPr>
            <a:r>
              <a:rPr lang="zh-CN" altLang="en-US" spc="15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实现后端谈判环境搭建和买卖方算法部分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 bwMode="auto">
          <a:xfrm>
            <a:off x="5297972" y="4274801"/>
            <a:ext cx="2027618" cy="42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2021.10</a:t>
            </a:r>
            <a:endParaRPr lang="zh-CN" altLang="en-US" sz="2000" b="1" spc="3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6"/>
            </p:custDataLst>
          </p:nvPr>
        </p:nvSpPr>
        <p:spPr bwMode="auto">
          <a:xfrm>
            <a:off x="3451154" y="3544814"/>
            <a:ext cx="177801" cy="177801"/>
          </a:xfrm>
          <a:prstGeom prst="ellipse">
            <a:avLst/>
          </a:prstGeom>
          <a:solidFill>
            <a:srgbClr val="026997"/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剪去同侧角的矩形 16"/>
          <p:cNvSpPr/>
          <p:nvPr>
            <p:custDataLst>
              <p:tags r:id="rId7"/>
            </p:custDataLst>
          </p:nvPr>
        </p:nvSpPr>
        <p:spPr>
          <a:xfrm>
            <a:off x="2518059" y="2744249"/>
            <a:ext cx="2255960" cy="83958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0" rIns="91440" bIns="45720" anchor="t">
            <a:noAutofit/>
          </a:bodyPr>
          <a:lstStyle/>
          <a:p>
            <a:pPr>
              <a:lnSpc>
                <a:spcPct val="120000"/>
              </a:lnSpc>
              <a:tabLst>
                <a:tab pos="227965" algn="l"/>
              </a:tabLst>
              <a:defRPr/>
            </a:pPr>
            <a:r>
              <a:rPr lang="zh-CN" altLang="en-US" spc="15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前期调研和学习</a:t>
            </a: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 bwMode="auto">
          <a:xfrm>
            <a:off x="2518059" y="2312755"/>
            <a:ext cx="1919075" cy="42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2021.9</a:t>
            </a:r>
            <a:endParaRPr lang="zh-CN" altLang="en-US" sz="2000" b="1" spc="3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9"/>
            </p:custDataLst>
          </p:nvPr>
        </p:nvSpPr>
        <p:spPr bwMode="auto">
          <a:xfrm>
            <a:off x="8347096" y="3357812"/>
            <a:ext cx="177801" cy="177801"/>
          </a:xfrm>
          <a:prstGeom prst="ellipse">
            <a:avLst/>
          </a:prstGeom>
          <a:solidFill>
            <a:srgbClr val="026997"/>
          </a:solidFill>
          <a:ln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剪去同侧角的矩形 49"/>
          <p:cNvSpPr/>
          <p:nvPr>
            <p:custDataLst>
              <p:tags r:id="rId10"/>
            </p:custDataLst>
          </p:nvPr>
        </p:nvSpPr>
        <p:spPr>
          <a:xfrm>
            <a:off x="7551821" y="2110693"/>
            <a:ext cx="2027618" cy="78880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0" rIns="91440" bIns="45720" anchor="t">
            <a:noAutofit/>
          </a:bodyPr>
          <a:lstStyle/>
          <a:p>
            <a:pPr>
              <a:lnSpc>
                <a:spcPct val="130000"/>
              </a:lnSpc>
              <a:tabLst>
                <a:tab pos="227965" algn="l"/>
              </a:tabLst>
              <a:defRPr/>
            </a:pPr>
            <a:r>
              <a:rPr lang="zh-CN" altLang="en-US" spc="15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实现人机交互功能</a:t>
            </a: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 bwMode="auto">
          <a:xfrm>
            <a:off x="7551821" y="1667911"/>
            <a:ext cx="2027618" cy="42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2021.11</a:t>
            </a:r>
            <a:endParaRPr lang="zh-CN" altLang="en-US" sz="2000" b="1" spc="300" dirty="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306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95464" y="3410714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总结展望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10" y="1294130"/>
            <a:ext cx="6367145" cy="141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9933994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 展 望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 目 亮 点</a:t>
            </a:r>
          </a:p>
        </p:txBody>
      </p:sp>
      <p:sp>
        <p:nvSpPr>
          <p:cNvPr id="11" name="箭头: V 形 10"/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新 之 处</a:t>
            </a: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66962" y="3464713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平台设计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758914" y="3464713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1" spc="30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人机交互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550867" y="3464713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推荐报价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758914" y="3920254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提供人类与智能体谈判的交互页面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66962" y="3920254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开发了基于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negmas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的一对多采购平台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8550867" y="3920254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智能代理协助人类买方使用者进行报价，计算谈判收益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 flipH="1">
            <a:off x="1003758" y="2580011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 flipH="1">
            <a:off x="4801637" y="2580011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flipH="1">
            <a:off x="8582832" y="2580011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4288513" y="2794732"/>
            <a:ext cx="0" cy="24147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1"/>
            </p:custDataLst>
          </p:nvPr>
        </p:nvCxnSpPr>
        <p:spPr>
          <a:xfrm>
            <a:off x="8047713" y="2794732"/>
            <a:ext cx="0" cy="24147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9933994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 展 望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 目 亮 点</a:t>
            </a:r>
          </a:p>
        </p:txBody>
      </p:sp>
      <p:sp>
        <p:nvSpPr>
          <p:cNvPr id="11" name="箭头: V 形 10"/>
          <p:cNvSpPr/>
          <p:nvPr/>
        </p:nvSpPr>
        <p:spPr>
          <a:xfrm>
            <a:off x="2664459" y="1108710"/>
            <a:ext cx="3603606" cy="546735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en-US" altLang="zh-CN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</a:t>
            </a:r>
            <a:r>
              <a:rPr lang="en-US" altLang="zh-CN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</a:t>
            </a:r>
            <a:r>
              <a:rPr lang="en-US" altLang="zh-CN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 程 展</a:t>
            </a:r>
            <a:r>
              <a:rPr lang="en-US" altLang="zh-CN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pic>
        <p:nvPicPr>
          <p:cNvPr id="3" name="QQ20241113-1775">
            <a:hlinkClick r:id="" action="ppaction://media"/>
            <a:extLst>
              <a:ext uri="{FF2B5EF4-FFF2-40B4-BE49-F238E27FC236}">
                <a16:creationId xmlns:a16="http://schemas.microsoft.com/office/drawing/2014/main" id="{FD31ACB6-381A-4D51-90F4-1E6131B05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0474" y="2202316"/>
            <a:ext cx="7162800" cy="36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9933994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 展 望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 目 亮 点</a:t>
            </a:r>
          </a:p>
        </p:txBody>
      </p:sp>
      <p:sp>
        <p:nvSpPr>
          <p:cNvPr id="11" name="箭头: V 形 10"/>
          <p:cNvSpPr/>
          <p:nvPr/>
        </p:nvSpPr>
        <p:spPr>
          <a:xfrm>
            <a:off x="2664460" y="1108710"/>
            <a:ext cx="5093192" cy="546735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 果 可 视 化 展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7E61FC-9847-40E5-B099-F5BD02FC3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2256064"/>
            <a:ext cx="11081657" cy="41556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9933994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 展 望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 目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3820" y="284099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7" name="椭圆 136"/>
          <p:cNvSpPr/>
          <p:nvPr>
            <p:custDataLst>
              <p:tags r:id="rId1"/>
            </p:custDataLst>
          </p:nvPr>
        </p:nvSpPr>
        <p:spPr>
          <a:xfrm>
            <a:off x="6521900" y="2122713"/>
            <a:ext cx="634365" cy="63436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15000">
                  <a:schemeClr val="accent1">
                    <a:lumMod val="40000"/>
                    <a:lumOff val="60000"/>
                    <a:alpha val="100000"/>
                  </a:schemeClr>
                </a:gs>
                <a:gs pos="85000">
                  <a:schemeClr val="accent1">
                    <a:lumMod val="40000"/>
                    <a:lumOff val="60000"/>
                    <a:alpha val="100000"/>
                  </a:schemeClr>
                </a:gs>
                <a:gs pos="5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 spc="100">
              <a:solidFill>
                <a:schemeClr val="bg1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100000"/>
                  </a:schemeClr>
                </a:outerShdw>
              </a:effectLst>
              <a:uFillTx/>
              <a:latin typeface="+中文标题" charset="0"/>
              <a:ea typeface="+mj-ea"/>
              <a:sym typeface="+mn-ea"/>
            </a:endParaRPr>
          </a:p>
        </p:txBody>
      </p:sp>
      <p:sp>
        <p:nvSpPr>
          <p:cNvPr id="5" name="燕尾形 4"/>
          <p:cNvSpPr/>
          <p:nvPr>
            <p:custDataLst>
              <p:tags r:id="rId2"/>
            </p:custDataLst>
          </p:nvPr>
        </p:nvSpPr>
        <p:spPr>
          <a:xfrm>
            <a:off x="2616015" y="3692750"/>
            <a:ext cx="2252345" cy="605155"/>
          </a:xfrm>
          <a:prstGeom prst="chevron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44000">
                <a:schemeClr val="accent1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00" b="1">
                <a:solidFill>
                  <a:srgbClr val="FFFFFF"/>
                </a:solidFill>
                <a:effectLst/>
                <a:uFillTx/>
                <a:latin typeface="+mn-ea"/>
                <a:cs typeface="+mn-ea"/>
                <a:sym typeface="+mn-ea"/>
              </a:rPr>
              <a:t>增加多种谈判环境配置</a:t>
            </a:r>
          </a:p>
        </p:txBody>
      </p: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4420685" y="3569878"/>
            <a:ext cx="447675" cy="871855"/>
          </a:xfrm>
          <a:custGeom>
            <a:avLst/>
            <a:gdLst>
              <a:gd name="connsiteX0" fmla="*/ 23 w 705"/>
              <a:gd name="connsiteY0" fmla="*/ 0 h 1373"/>
              <a:gd name="connsiteX1" fmla="*/ 705 w 705"/>
              <a:gd name="connsiteY1" fmla="*/ 682 h 1373"/>
              <a:gd name="connsiteX2" fmla="*/ 0 w 705"/>
              <a:gd name="connsiteY2" fmla="*/ 1373 h 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" h="1373">
                <a:moveTo>
                  <a:pt x="23" y="0"/>
                </a:moveTo>
                <a:lnTo>
                  <a:pt x="705" y="682"/>
                </a:lnTo>
                <a:lnTo>
                  <a:pt x="0" y="1373"/>
                </a:lnTo>
              </a:path>
            </a:pathLst>
          </a:custGeom>
          <a:noFill/>
          <a:ln w="22225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 flipH="1">
            <a:off x="5722435" y="4440463"/>
            <a:ext cx="767080" cy="767715"/>
          </a:xfrm>
          <a:prstGeom prst="line">
            <a:avLst/>
          </a:prstGeom>
          <a:ln w="12700">
            <a:solidFill>
              <a:schemeClr val="accent2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4629600" y="5281838"/>
            <a:ext cx="634365" cy="63436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15000">
                  <a:schemeClr val="accent2">
                    <a:lumMod val="40000"/>
                    <a:lumOff val="60000"/>
                    <a:alpha val="100000"/>
                  </a:schemeClr>
                </a:gs>
                <a:gs pos="85000">
                  <a:schemeClr val="accent2">
                    <a:lumMod val="40000"/>
                    <a:lumOff val="60000"/>
                    <a:alpha val="100000"/>
                  </a:schemeClr>
                </a:gs>
                <a:gs pos="5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 spc="100">
              <a:solidFill>
                <a:schemeClr val="bg1"/>
              </a:solidFill>
              <a:effectLst>
                <a:outerShdw blurRad="50800" dist="38100" dir="5400000" algn="t" rotWithShape="0">
                  <a:schemeClr val="accent2">
                    <a:lumMod val="75000"/>
                    <a:alpha val="100000"/>
                  </a:schemeClr>
                </a:outerShdw>
              </a:effectLst>
              <a:uFillTx/>
              <a:latin typeface="+中文标题" charset="0"/>
              <a:ea typeface="+mj-ea"/>
              <a:sym typeface="+mn-ea"/>
            </a:endParaRPr>
          </a:p>
        </p:txBody>
      </p:sp>
      <p:sp>
        <p:nvSpPr>
          <p:cNvPr id="35" name="燕尾形 34"/>
          <p:cNvSpPr/>
          <p:nvPr>
            <p:custDataLst>
              <p:tags r:id="rId6"/>
            </p:custDataLst>
          </p:nvPr>
        </p:nvSpPr>
        <p:spPr>
          <a:xfrm>
            <a:off x="4825815" y="3703545"/>
            <a:ext cx="1862455" cy="605155"/>
          </a:xfrm>
          <a:prstGeom prst="chevron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0"/>
                </a:schemeClr>
              </a:gs>
              <a:gs pos="44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00" b="1">
                <a:solidFill>
                  <a:srgbClr val="FFFFFF"/>
                </a:solidFill>
                <a:effectLst/>
                <a:uFillTx/>
                <a:latin typeface="+mn-ea"/>
                <a:cs typeface="+mn-ea"/>
                <a:sym typeface="+mn-ea"/>
              </a:rPr>
              <a:t>优化现有谈判策略算法</a:t>
            </a:r>
          </a:p>
        </p:txBody>
      </p:sp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6487610" y="3569878"/>
            <a:ext cx="447675" cy="871855"/>
          </a:xfrm>
          <a:custGeom>
            <a:avLst/>
            <a:gdLst>
              <a:gd name="connsiteX0" fmla="*/ 23 w 705"/>
              <a:gd name="connsiteY0" fmla="*/ 0 h 1373"/>
              <a:gd name="connsiteX1" fmla="*/ 705 w 705"/>
              <a:gd name="connsiteY1" fmla="*/ 682 h 1373"/>
              <a:gd name="connsiteX2" fmla="*/ 0 w 705"/>
              <a:gd name="connsiteY2" fmla="*/ 1373 h 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" h="1373">
                <a:moveTo>
                  <a:pt x="23" y="0"/>
                </a:moveTo>
                <a:lnTo>
                  <a:pt x="705" y="682"/>
                </a:lnTo>
                <a:lnTo>
                  <a:pt x="0" y="1373"/>
                </a:lnTo>
              </a:path>
            </a:pathLst>
          </a:custGeom>
          <a:noFill/>
          <a:ln w="22225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37" name="直接连接符 36"/>
          <p:cNvCxnSpPr/>
          <p:nvPr>
            <p:custDataLst>
              <p:tags r:id="rId8"/>
            </p:custDataLst>
          </p:nvPr>
        </p:nvCxnSpPr>
        <p:spPr>
          <a:xfrm flipH="1" flipV="1">
            <a:off x="3665670" y="2803433"/>
            <a:ext cx="766445" cy="766445"/>
          </a:xfrm>
          <a:prstGeom prst="line">
            <a:avLst/>
          </a:prstGeom>
          <a:ln w="12700">
            <a:solidFill>
              <a:schemeClr val="accent1">
                <a:alpha val="6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>
            <p:custDataLst>
              <p:tags r:id="rId9"/>
            </p:custDataLst>
          </p:nvPr>
        </p:nvSpPr>
        <p:spPr>
          <a:xfrm>
            <a:off x="2362015" y="2122713"/>
            <a:ext cx="634365" cy="63436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15000">
                  <a:schemeClr val="accent1">
                    <a:lumMod val="40000"/>
                    <a:lumOff val="60000"/>
                    <a:alpha val="100000"/>
                  </a:schemeClr>
                </a:gs>
                <a:gs pos="85000">
                  <a:schemeClr val="accent1">
                    <a:lumMod val="40000"/>
                    <a:lumOff val="60000"/>
                    <a:alpha val="100000"/>
                  </a:schemeClr>
                </a:gs>
                <a:gs pos="5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 spc="100">
              <a:solidFill>
                <a:schemeClr val="bg1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100000"/>
                  </a:schemeClr>
                </a:outerShdw>
              </a:effectLst>
              <a:uFillTx/>
              <a:latin typeface="+中文标题" charset="0"/>
              <a:ea typeface="+mj-ea"/>
              <a:sym typeface="+mn-ea"/>
            </a:endParaRPr>
          </a:p>
        </p:txBody>
      </p:sp>
      <p:sp>
        <p:nvSpPr>
          <p:cNvPr id="40" name="燕尾形 39"/>
          <p:cNvSpPr/>
          <p:nvPr>
            <p:custDataLst>
              <p:tags r:id="rId10"/>
            </p:custDataLst>
          </p:nvPr>
        </p:nvSpPr>
        <p:spPr>
          <a:xfrm>
            <a:off x="6765105" y="3703545"/>
            <a:ext cx="2430145" cy="605155"/>
          </a:xfrm>
          <a:prstGeom prst="chevron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44000">
                <a:schemeClr val="accent1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00" b="1">
                <a:solidFill>
                  <a:srgbClr val="FFFFFF"/>
                </a:solidFill>
                <a:effectLst/>
                <a:uFillTx/>
                <a:latin typeface="+mn-ea"/>
                <a:cs typeface="+mn-ea"/>
                <a:sym typeface="+mn-ea"/>
              </a:rPr>
              <a:t>优化谈判交互体验和推荐模型</a:t>
            </a:r>
          </a:p>
        </p:txBody>
      </p:sp>
      <p:sp>
        <p:nvSpPr>
          <p:cNvPr id="41" name="任意多边形 40"/>
          <p:cNvSpPr/>
          <p:nvPr>
            <p:custDataLst>
              <p:tags r:id="rId11"/>
            </p:custDataLst>
          </p:nvPr>
        </p:nvSpPr>
        <p:spPr>
          <a:xfrm>
            <a:off x="8747575" y="3569878"/>
            <a:ext cx="447675" cy="871855"/>
          </a:xfrm>
          <a:custGeom>
            <a:avLst/>
            <a:gdLst>
              <a:gd name="connsiteX0" fmla="*/ 23 w 705"/>
              <a:gd name="connsiteY0" fmla="*/ 0 h 1373"/>
              <a:gd name="connsiteX1" fmla="*/ 705 w 705"/>
              <a:gd name="connsiteY1" fmla="*/ 682 h 1373"/>
              <a:gd name="connsiteX2" fmla="*/ 0 w 705"/>
              <a:gd name="connsiteY2" fmla="*/ 1373 h 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" h="1373">
                <a:moveTo>
                  <a:pt x="23" y="0"/>
                </a:moveTo>
                <a:lnTo>
                  <a:pt x="705" y="682"/>
                </a:lnTo>
                <a:lnTo>
                  <a:pt x="0" y="1373"/>
                </a:lnTo>
              </a:path>
            </a:pathLst>
          </a:custGeom>
          <a:noFill/>
          <a:ln w="22225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26" name="直接连接符 125"/>
          <p:cNvCxnSpPr/>
          <p:nvPr>
            <p:custDataLst>
              <p:tags r:id="rId12"/>
            </p:custDataLst>
          </p:nvPr>
        </p:nvCxnSpPr>
        <p:spPr>
          <a:xfrm flipH="1" flipV="1">
            <a:off x="7981130" y="2814228"/>
            <a:ext cx="766445" cy="766445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5503995" y="5311683"/>
            <a:ext cx="2339975" cy="8997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现有谈判策略较为简单，尚未选用更为复杂的动态谈判策略</a:t>
            </a:r>
          </a:p>
        </p:txBody>
      </p:sp>
      <p:pic>
        <p:nvPicPr>
          <p:cNvPr id="24" name="图片 25" descr="343439383331313b343532303034323bd4a4d4bccce1d0d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99175" y="2259873"/>
            <a:ext cx="360000" cy="3600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230695" y="1748698"/>
            <a:ext cx="2339975" cy="8997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现有谈判场景较为单一，缺少对更一般情况的考虑</a:t>
            </a: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7387405" y="1903638"/>
            <a:ext cx="2339975" cy="8997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目前推荐报价模型没有报价的过程，仅有报价结果，缺乏与人交互的可信度</a:t>
            </a:r>
          </a:p>
        </p:txBody>
      </p:sp>
      <p:pic>
        <p:nvPicPr>
          <p:cNvPr id="31" name="图片 11" descr="343439383331313b343532303032373bbfcdbba7b5b5b0b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88270" y="2289083"/>
            <a:ext cx="360000" cy="360000"/>
          </a:xfrm>
          <a:prstGeom prst="rect">
            <a:avLst/>
          </a:prstGeom>
        </p:spPr>
      </p:pic>
      <p:pic>
        <p:nvPicPr>
          <p:cNvPr id="32" name="图片 23" descr="343439383331313b343532303034303bcffacadbb9dcc0ed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84540" y="5436778"/>
            <a:ext cx="36000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9933994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 展 望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 </a:t>
            </a: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59589" y="3435216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充分交流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751541" y="3435216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1" spc="30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实践导向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543494" y="3435216"/>
            <a:ext cx="2851150" cy="3835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spc="300" dirty="0">
                <a:solidFill>
                  <a:srgbClr val="ED7D3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技术应用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751541" y="3890757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以理论为导向以实践为方式来解决问题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59589" y="3890757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只有通过及时充分的交流才能明确工作中心，减少负担，明确方向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8543494" y="3890757"/>
            <a:ext cx="2851150" cy="1485192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结合了多种技术手段，进行创新性解决方案的探索。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 flipH="1">
            <a:off x="996385" y="2550514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 flipH="1">
            <a:off x="4794264" y="2550514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 flipH="1">
            <a:off x="8575459" y="2550514"/>
            <a:ext cx="94329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0269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4281140" y="2765235"/>
            <a:ext cx="0" cy="24147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1"/>
            </p:custDataLst>
          </p:nvPr>
        </p:nvCxnSpPr>
        <p:spPr>
          <a:xfrm>
            <a:off x="8040340" y="2765235"/>
            <a:ext cx="0" cy="24147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306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95464" y="3410714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选题背景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10" y="1294130"/>
            <a:ext cx="6367145" cy="141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812320" y="2303981"/>
            <a:ext cx="1" cy="1515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85803" y="2400163"/>
            <a:ext cx="5930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026997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谢谢大家！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pic>
        <p:nvPicPr>
          <p:cNvPr id="3" name="图片 2" descr="5243fbf2b2119313be2de9e85299f1d090238da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05" y="2254885"/>
            <a:ext cx="1564640" cy="156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 题 背 景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应 用 背 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4475" y="493903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谈判：</a:t>
            </a:r>
          </a:p>
          <a:p>
            <a:r>
              <a:rPr lang="zh-CN" altLang="en-US"/>
              <a:t>谈判是社会生活中必不可少的一部分。</a:t>
            </a:r>
          </a:p>
          <a:p>
            <a:r>
              <a:rPr lang="zh-CN" altLang="en-US"/>
              <a:t>商业谈判是社会谈判中十分重要的组成部分。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95" y="2181225"/>
            <a:ext cx="3743325" cy="24955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7044690" y="2181225"/>
            <a:ext cx="3521075" cy="2495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73545" y="493903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企业采购：</a:t>
            </a:r>
          </a:p>
          <a:p>
            <a:r>
              <a:rPr lang="zh-CN" altLang="en-US">
                <a:sym typeface="+mn-ea"/>
              </a:rPr>
              <a:t>企业</a:t>
            </a:r>
            <a:r>
              <a:rPr lang="zh-CN" altLang="en-US"/>
              <a:t>需要就原材料数量、价格、交货时间等多种因素，</a:t>
            </a:r>
            <a:r>
              <a:rPr lang="zh-CN" altLang="en-US">
                <a:sym typeface="+mn-ea"/>
              </a:rPr>
              <a:t>与每个供应商接触、沟通、谈判并达成交易。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 题 背 景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 背 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3115" y="46640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智能谈判技术的兴起：使用自动化代理代替人类进行谈判</a:t>
            </a:r>
          </a:p>
          <a:p>
            <a:endParaRPr lang="zh-CN" altLang="en-US"/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1967865"/>
            <a:ext cx="5553075" cy="2350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4664075"/>
            <a:ext cx="443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智能谈判的优势：提高谈判效率，探索谈判结果空间</a:t>
            </a:r>
          </a:p>
          <a:p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707390" y="1830070"/>
            <a:ext cx="423545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6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28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</a:p>
        </p:txBody>
      </p:sp>
      <p:sp>
        <p:nvSpPr>
          <p:cNvPr id="29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 题 背 景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研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flipH="1">
            <a:off x="6652578" y="3739198"/>
            <a:ext cx="1356360" cy="579120"/>
          </a:xfrm>
          <a:custGeom>
            <a:avLst/>
            <a:gdLst>
              <a:gd name="connsiteX0" fmla="*/ 0 w 2136"/>
              <a:gd name="connsiteY0" fmla="*/ 0 h 912"/>
              <a:gd name="connsiteX1" fmla="*/ 480 w 2136"/>
              <a:gd name="connsiteY1" fmla="*/ 480 h 912"/>
              <a:gd name="connsiteX2" fmla="*/ 2136 w 2136"/>
              <a:gd name="connsiteY2" fmla="*/ 912 h 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" h="912">
                <a:moveTo>
                  <a:pt x="0" y="0"/>
                </a:moveTo>
                <a:lnTo>
                  <a:pt x="480" y="480"/>
                </a:lnTo>
                <a:lnTo>
                  <a:pt x="2136" y="912"/>
                </a:lnTo>
              </a:path>
            </a:pathLst>
          </a:cu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6" name="任意多边形 35"/>
          <p:cNvSpPr/>
          <p:nvPr>
            <p:custDataLst>
              <p:tags r:id="rId2"/>
            </p:custDataLst>
          </p:nvPr>
        </p:nvSpPr>
        <p:spPr>
          <a:xfrm>
            <a:off x="4481513" y="2161858"/>
            <a:ext cx="2170817" cy="818515"/>
          </a:xfrm>
          <a:custGeom>
            <a:avLst/>
            <a:gdLst>
              <a:gd name="connsiteX0" fmla="*/ 0 w 2136"/>
              <a:gd name="connsiteY0" fmla="*/ 0 h 912"/>
              <a:gd name="connsiteX1" fmla="*/ 480 w 2136"/>
              <a:gd name="connsiteY1" fmla="*/ 480 h 912"/>
              <a:gd name="connsiteX2" fmla="*/ 2136 w 2136"/>
              <a:gd name="connsiteY2" fmla="*/ 912 h 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" h="912">
                <a:moveTo>
                  <a:pt x="0" y="0"/>
                </a:moveTo>
                <a:lnTo>
                  <a:pt x="480" y="480"/>
                </a:lnTo>
                <a:lnTo>
                  <a:pt x="2136" y="912"/>
                </a:lnTo>
              </a:path>
            </a:pathLst>
          </a:cu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3633153" y="4998403"/>
            <a:ext cx="149860" cy="149860"/>
          </a:xfrm>
          <a:prstGeom prst="ellipse">
            <a:avLst/>
          </a:prstGeom>
          <a:gradFill>
            <a:gsLst>
              <a:gs pos="100000">
                <a:schemeClr val="accent1">
                  <a:lumMod val="85000"/>
                  <a:lumOff val="15000"/>
                  <a:alpha val="100000"/>
                </a:schemeClr>
              </a:gs>
              <a:gs pos="0">
                <a:schemeClr val="accent1">
                  <a:lumMod val="75000"/>
                  <a:lumOff val="25000"/>
                  <a:alpha val="100000"/>
                </a:schemeClr>
              </a:gs>
            </a:gsLst>
            <a:lin ang="27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dk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047038" y="3574098"/>
            <a:ext cx="149860" cy="149860"/>
          </a:xfrm>
          <a:prstGeom prst="ellipse">
            <a:avLst/>
          </a:prstGeom>
          <a:gradFill>
            <a:gsLst>
              <a:gs pos="100000">
                <a:schemeClr val="accent2">
                  <a:lumMod val="85000"/>
                  <a:lumOff val="15000"/>
                  <a:alpha val="100000"/>
                </a:schemeClr>
              </a:gs>
              <a:gs pos="0">
                <a:schemeClr val="accent2">
                  <a:lumMod val="75000"/>
                  <a:lumOff val="25000"/>
                  <a:alpha val="100000"/>
                </a:schemeClr>
              </a:gs>
            </a:gsLst>
            <a:lin ang="27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dk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1" name="任意多边形 30"/>
          <p:cNvSpPr/>
          <p:nvPr>
            <p:custDataLst>
              <p:tags r:id="rId5"/>
            </p:custDataLst>
          </p:nvPr>
        </p:nvSpPr>
        <p:spPr>
          <a:xfrm flipV="1">
            <a:off x="3829368" y="4541838"/>
            <a:ext cx="745490" cy="420370"/>
          </a:xfrm>
          <a:custGeom>
            <a:avLst/>
            <a:gdLst>
              <a:gd name="connsiteX0" fmla="*/ 0 w 1174"/>
              <a:gd name="connsiteY0" fmla="*/ 0 h 662"/>
              <a:gd name="connsiteX1" fmla="*/ 480 w 1174"/>
              <a:gd name="connsiteY1" fmla="*/ 480 h 662"/>
              <a:gd name="connsiteX2" fmla="*/ 1174 w 1174"/>
              <a:gd name="connsiteY2" fmla="*/ 662 h 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" h="662">
                <a:moveTo>
                  <a:pt x="0" y="0"/>
                </a:moveTo>
                <a:lnTo>
                  <a:pt x="480" y="480"/>
                </a:lnTo>
                <a:lnTo>
                  <a:pt x="1174" y="662"/>
                </a:lnTo>
              </a:path>
            </a:pathLst>
          </a:cu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5607368" y="3424238"/>
            <a:ext cx="1929130" cy="1929130"/>
          </a:xfrm>
          <a:prstGeom prst="ellipse">
            <a:avLst/>
          </a:prstGeom>
          <a:gradFill>
            <a:gsLst>
              <a:gs pos="100000">
                <a:schemeClr val="accent2">
                  <a:lumMod val="80000"/>
                  <a:lumOff val="20000"/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10800000" scaled="0"/>
          </a:gradFill>
          <a:ln w="444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4857433" y="2080578"/>
            <a:ext cx="1930400" cy="17646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635" h="2408">
                <a:moveTo>
                  <a:pt x="1318" y="0"/>
                </a:moveTo>
                <a:cubicBezTo>
                  <a:pt x="2045" y="0"/>
                  <a:pt x="2635" y="590"/>
                  <a:pt x="2635" y="1318"/>
                </a:cubicBezTo>
                <a:cubicBezTo>
                  <a:pt x="2635" y="1761"/>
                  <a:pt x="2416" y="2153"/>
                  <a:pt x="2080" y="2392"/>
                </a:cubicBezTo>
                <a:lnTo>
                  <a:pt x="2056" y="2408"/>
                </a:lnTo>
                <a:lnTo>
                  <a:pt x="2050" y="2404"/>
                </a:lnTo>
                <a:cubicBezTo>
                  <a:pt x="1840" y="2262"/>
                  <a:pt x="1586" y="2179"/>
                  <a:pt x="1314" y="2179"/>
                </a:cubicBezTo>
                <a:cubicBezTo>
                  <a:pt x="1041" y="2179"/>
                  <a:pt x="787" y="2262"/>
                  <a:pt x="577" y="2404"/>
                </a:cubicBezTo>
                <a:lnTo>
                  <a:pt x="575" y="2406"/>
                </a:lnTo>
                <a:lnTo>
                  <a:pt x="555" y="2392"/>
                </a:lnTo>
                <a:cubicBezTo>
                  <a:pt x="219" y="2153"/>
                  <a:pt x="0" y="1761"/>
                  <a:pt x="0" y="1318"/>
                </a:cubicBezTo>
                <a:cubicBezTo>
                  <a:pt x="0" y="590"/>
                  <a:pt x="590" y="0"/>
                  <a:pt x="1318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80000"/>
                  <a:lumOff val="20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10800000" scaled="0"/>
          </a:gradFill>
          <a:ln w="444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8" name="任意多边形 7"/>
          <p:cNvSpPr/>
          <p:nvPr>
            <p:custDataLst>
              <p:tags r:id="rId8"/>
            </p:custDataLst>
          </p:nvPr>
        </p:nvSpPr>
        <p:spPr>
          <a:xfrm>
            <a:off x="4082098" y="3424238"/>
            <a:ext cx="1727200" cy="1929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720" h="3038">
                <a:moveTo>
                  <a:pt x="1519" y="0"/>
                </a:moveTo>
                <a:cubicBezTo>
                  <a:pt x="2004" y="0"/>
                  <a:pt x="2436" y="227"/>
                  <a:pt x="2714" y="581"/>
                </a:cubicBezTo>
                <a:lnTo>
                  <a:pt x="2720" y="589"/>
                </a:lnTo>
                <a:lnTo>
                  <a:pt x="2704" y="610"/>
                </a:lnTo>
                <a:cubicBezTo>
                  <a:pt x="2514" y="864"/>
                  <a:pt x="2402" y="1178"/>
                  <a:pt x="2402" y="1519"/>
                </a:cubicBezTo>
                <a:cubicBezTo>
                  <a:pt x="2402" y="1860"/>
                  <a:pt x="2514" y="2174"/>
                  <a:pt x="2704" y="2428"/>
                </a:cubicBezTo>
                <a:lnTo>
                  <a:pt x="2720" y="2449"/>
                </a:lnTo>
                <a:lnTo>
                  <a:pt x="2714" y="2457"/>
                </a:lnTo>
                <a:cubicBezTo>
                  <a:pt x="2436" y="2811"/>
                  <a:pt x="2004" y="3038"/>
                  <a:pt x="1519" y="3038"/>
                </a:cubicBezTo>
                <a:cubicBezTo>
                  <a:pt x="680" y="3038"/>
                  <a:pt x="0" y="2358"/>
                  <a:pt x="0" y="1519"/>
                </a:cubicBezTo>
                <a:cubicBezTo>
                  <a:pt x="0" y="680"/>
                  <a:pt x="680" y="0"/>
                  <a:pt x="15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444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4947603" y="3051493"/>
            <a:ext cx="1741170" cy="17411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智能谈判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平台</a:t>
            </a: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1275398" y="2255838"/>
            <a:ext cx="2781300" cy="1338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一对多谈判符合采购场景，可以直观反映出谈判交易时与多个卖方的谈判协同</a:t>
            </a: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569595" y="1806575"/>
            <a:ext cx="3486150" cy="389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gradFill>
                  <a:gsLst>
                    <a:gs pos="0">
                      <a:schemeClr val="accent1">
                        <a:lumMod val="80000"/>
                        <a:lumOff val="20000"/>
                        <a:alpha val="100000"/>
                      </a:schemeClr>
                    </a:gs>
                    <a:gs pos="100000">
                      <a:schemeClr val="accent1">
                        <a:lumMod val="80000"/>
                        <a:lumOff val="20000"/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+mn-ea"/>
                <a:sym typeface="+mn-ea"/>
              </a:rPr>
              <a:t>一对多采购谈判作为主要研究内容</a:t>
            </a:r>
          </a:p>
        </p:txBody>
      </p:sp>
      <p:sp>
        <p:nvSpPr>
          <p:cNvPr id="35" name="椭圆 34"/>
          <p:cNvSpPr/>
          <p:nvPr>
            <p:custDataLst>
              <p:tags r:id="rId12"/>
            </p:custDataLst>
          </p:nvPr>
        </p:nvSpPr>
        <p:spPr>
          <a:xfrm>
            <a:off x="4291648" y="1976438"/>
            <a:ext cx="149860" cy="14986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  <a:alpha val="100000"/>
                </a:schemeClr>
              </a:gs>
              <a:gs pos="100000">
                <a:schemeClr val="accent1">
                  <a:lumMod val="85000"/>
                  <a:lumOff val="15000"/>
                  <a:alpha val="100000"/>
                </a:schemeClr>
              </a:gs>
            </a:gsLst>
            <a:lin ang="270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3" name="图片 12" descr="343439383331313b343532303032383bbfcdbba7b9dcc0e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95178" y="4403408"/>
            <a:ext cx="306000" cy="3060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8367713" y="3831908"/>
            <a:ext cx="2781300" cy="724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内置智能体谈判指导，参与协助人类进行智能谈判交互。</a:t>
            </a: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8367713" y="3382328"/>
            <a:ext cx="2780031" cy="3898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智能体协同</a:t>
            </a: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703263" y="5312093"/>
            <a:ext cx="2781300" cy="724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可以进行人与智能代理的交互</a:t>
            </a:r>
          </a:p>
        </p:txBody>
      </p:sp>
      <p:pic>
        <p:nvPicPr>
          <p:cNvPr id="22" name="图片 5" descr="343435383036303b343532343134393bcdb7c4d4b7e7b1a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669598" y="2514918"/>
            <a:ext cx="306000" cy="30600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18"/>
            </p:custDataLst>
          </p:nvPr>
        </p:nvSpPr>
        <p:spPr>
          <a:xfrm>
            <a:off x="703263" y="4862513"/>
            <a:ext cx="2780030" cy="3898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人机交互平台</a:t>
            </a:r>
          </a:p>
        </p:txBody>
      </p:sp>
      <p:pic>
        <p:nvPicPr>
          <p:cNvPr id="24" name="图片 15" descr="343439383331313b343532303033313bd3a6d3c3c9ccb3c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94183" y="4406583"/>
            <a:ext cx="306000" cy="30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306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  <a:solidFill>
            <a:srgbClr val="00B0F0"/>
          </a:solidFill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95464" y="3410714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0269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项目方案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10" y="1294130"/>
            <a:ext cx="6367145" cy="141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V 形 10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技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础</a:t>
            </a:r>
          </a:p>
        </p:txBody>
      </p:sp>
      <p:sp>
        <p:nvSpPr>
          <p:cNvPr id="14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7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18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1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417985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方 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005" y="3820160"/>
            <a:ext cx="3055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NegMAS</a:t>
            </a:r>
            <a:r>
              <a:rPr lang="zh-CN" altLang="en-US"/>
              <a:t>（NEGotiation MultiAgent System）库进行环境搭建</a:t>
            </a:r>
          </a:p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989965" y="2372360"/>
            <a:ext cx="1597660" cy="105664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3603625" y="1113790"/>
            <a:ext cx="7534275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V 形 10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境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</a:p>
        </p:txBody>
      </p:sp>
      <p:sp>
        <p:nvSpPr>
          <p:cNvPr id="14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7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18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1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417985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方 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9" y="1736938"/>
            <a:ext cx="8535163" cy="33843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40125" y="5267960"/>
            <a:ext cx="5112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实现一个一对多，多物品多供应商的谈判场景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V 形 10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026997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策 略 选 用</a:t>
            </a:r>
          </a:p>
        </p:txBody>
      </p:sp>
      <p:sp>
        <p:nvSpPr>
          <p:cNvPr id="14" name="矩形 4"/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4"/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7" name="矩形 4"/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18" name="矩形 4"/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1" name="矩形 4"/>
          <p:cNvSpPr/>
          <p:nvPr/>
        </p:nvSpPr>
        <p:spPr>
          <a:xfrm>
            <a:off x="541798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417985" y="0"/>
            <a:ext cx="2258005" cy="792000"/>
          </a:xfrm>
          <a:prstGeom prst="rect">
            <a:avLst/>
          </a:prstGeom>
          <a:solidFill>
            <a:srgbClr val="02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方 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62230"/>
            <a:ext cx="3009265" cy="668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04645" y="2167890"/>
                <a:ext cx="8982710" cy="4246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ym typeface="+mn-ea"/>
                  </a:rPr>
                  <a:t>效用函数设计：成本a，谈判初始化时为不同商家各商品分配不同成本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提供了多种效用函数，以模拟现实中买卖方的多种情况：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1.利润：</a:t>
                </a:r>
                <a:endParaRPr lang="zh-CN" alt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r>
                  <a:rPr lang="zh-CN" altLang="en-US">
                    <a:sym typeface="+mn-ea"/>
                  </a:rPr>
                  <a:t>2.加权利润：</a:t>
                </a:r>
                <a:endParaRPr lang="zh-CN" alt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r>
                  <a:rPr lang="zh-CN" altLang="en-US">
                    <a:sym typeface="+mn-ea"/>
                  </a:rPr>
                  <a:t>3.线性效用：</a:t>
                </a:r>
                <a:endParaRPr lang="zh-CN" alt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r>
                  <a:rPr lang="zh-CN" altLang="en-US">
                    <a:sym typeface="+mn-ea"/>
                  </a:rPr>
                  <a:t>使用基于轮次让步的谈判策略（TimeBasedConcedingNegotiator、LinearTBNegotiator、FirstOfferOrientedTBNegotiator）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随着谈判轮次增加，买卖方将会依据提案的偏序关系逐步提出效用逐步递减的方案。在每轮谈判中，可能依照之前轮次的结果调整其提案范围。针对买方的反应，提出更符合其需求的方案，但同样减小自己的潜在效用。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645" y="2167890"/>
                <a:ext cx="8982710" cy="42462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51a6bef4-245d-49e8-83d5-2d18c71d9d81}"/>
  <p:tag name="RESOURCE_RECORD_KEY" val="{&quot;70&quot;:[3314398,3312292]}"/>
  <p:tag name="COMMONDATA" val="eyJoZGlkIjoiNzJkNTc0OTA5Y2EzNmUxMjFlMTk1YTlhZjI1NmNlN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1090_1*n_h_h_i*1_2_1_3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1090_1*n_h_h_i*1_2_3_2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.15000000596046448,&quot;colorType&quot;:1,&quot;foreColorIndex&quot;:7,&quot;pos&quot;:1,&quot;transparency&quot;:0},{&quot;brightness&quot;:0.25,&quot;colorType&quot;:1,&quot;foreColorIndex&quot;:7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090_1*n_h_h_i*1_2_2_2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.25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31090_1*n_h_h_i*1_2_3_3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090_1*n_h_h_i*1_2_2_1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.20000000298023224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090_1*n_h_h_i*1_2_1_1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1090_1*n_h_h_i*1_2_3_1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,&quot;colorType&quot;:1,&quot;foreColorIndex&quot;:7,&quot;pos&quot;:0,&quot;transparency&quot;:0},{&quot;brightness&quot;:0.20000000298023224,&quot;colorType&quot;:1,&quot;foreColorIndex&quot;:7,&quot;pos&quot;:1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090_1*n_h_a*1_1_1"/>
  <p:tag name="KSO_WM_TEMPLATE_CATEGORY" val="diagram"/>
  <p:tag name="KSO_WM_TEMPLATE_INDEX" val="20231090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42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TEXT_FILL_TYPE" val="1"/>
  <p:tag name="KSO_WM_UNIT_PRESET_TEXT" val="单击此处添加项标题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90_1*n_h_h_f*1_2_1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，简明扼要地阐述。根据需要可酌情增减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090_1*n_h_h_a*1_2_1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20000000298023224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090_1*n_h_h_i*1_2_1_2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gradient&quot;:[{&quot;brightness&quot;:0.25,&quot;colorType&quot;:1,&quot;foreColorIndex&quot;:5,&quot;pos&quot;:0,&quot;transparency&quot;:0},{&quot;brightness&quot;: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2*8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3_1"/>
  <p:tag name="KSO_WM_UNIT_ID" val="diagram20231090_1*n_h_h_x*1_2_3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solid&quot;:{&quot;brightness&quot;:0,&quot;colorType&quot;:2,&quot;rgb&quot;:&quot;#ffffff&quot;,&quot;transparency&quot;:0.10000000149011612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90_1*n_h_h_f*1_2_2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，简明扼要地阐述。根据需要可酌情增减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090_1*n_h_h_a*1_2_2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090_1*n_h_h_f*1_2_3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，简明扼要地阐述。根据需要可酌情增减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5*7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1090_1*n_h_h_x*1_2_1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solid&quot;:{&quot;brightness&quot;:0,&quot;colorType&quot;:2,&quot;rgb&quot;:&quot;#ffffff&quot;,&quot;transparency&quot;:0.10000000149011612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090_1*n_h_h_a*1_2_3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78*67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1090_1*n_h_h_x*1_2_2_1"/>
  <p:tag name="KSO_WM_TEMPLATE_CATEGORY" val="diagram"/>
  <p:tag name="KSO_WM_TEMPLATE_INDEX" val="20231090"/>
  <p:tag name="KSO_WM_UNIT_LAYERLEVEL" val="1_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solid&quot;:{&quot;brightness&quot;:0,&quot;colorType&quot;:2,&quot;rgb&quot;:&quot;#ffffff&quot;,&quot;transparency&quot;:0.10000000149011612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9*329"/>
  <p:tag name="TABLE_ENDDRAG_RECT" val="204*156*609*3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362"/>
  <p:tag name="KSO_WM_UNIT_ID" val="custom20204362_25*m_i*1_2"/>
  <p:tag name="KSO_WM_UNIT_LINE_FORE_SCHEMECOLOR_INDEX" val="13"/>
  <p:tag name="KSO_WM_UNIT_LINE_FILL_TYPE" val="2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362"/>
  <p:tag name="KSO_WM_UNIT_ID" val="custom20204362_25*m_i*1_1"/>
  <p:tag name="KSO_WM_UNIT_FILL_FORE_SCHEMECOLOR_INDEX" val="5"/>
  <p:tag name="KSO_WM_UNIT_FILL_TYPE" val="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2"/>
  <p:tag name="KSO_WM_UNIT_ID" val="custom20204362_25*m_h_i*1_3_1"/>
  <p:tag name="KSO_WM_UNIT_FILL_FORE_SCHEMECOLOR_INDEX" val="6"/>
  <p:tag name="KSO_WM_UNIT_FILL_TYPE" val="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362"/>
  <p:tag name="KSO_WM_UNIT_ID" val="custom20204362_25*m_h_f*1_3_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62"/>
  <p:tag name="KSO_WM_UNIT_ID" val="custom20204362_25*m_h_a*1_3_1"/>
  <p:tag name="KSO_WM_UNIT_ISNUMDGMTITLE" val="0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2"/>
  <p:tag name="KSO_WM_UNIT_ID" val="custom20204362_25*m_h_i*1_2_1"/>
  <p:tag name="KSO_WM_UNIT_FILL_FORE_SCHEMECOLOR_INDEX" val="5"/>
  <p:tag name="KSO_WM_UNIT_FILL_TYPE" val="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362"/>
  <p:tag name="KSO_WM_UNIT_ID" val="custom20204362_25*m_h_f*1_2_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62"/>
  <p:tag name="KSO_WM_UNIT_ID" val="custom20204362_25*m_h_a*1_2_1"/>
  <p:tag name="KSO_WM_UNIT_ISNUMDGMTITLE" val="0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2"/>
  <p:tag name="KSO_WM_UNIT_ID" val="custom20204362_25*m_h_i*1_4_1"/>
  <p:tag name="KSO_WM_UNIT_FILL_FORE_SCHEMECOLOR_INDEX" val="6"/>
  <p:tag name="KSO_WM_UNIT_FILL_TYPE" val="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362"/>
  <p:tag name="KSO_WM_UNIT_ID" val="custom20204362_25*m_h_f*1_4_1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362"/>
  <p:tag name="KSO_WM_UNIT_ID" val="custom20204362_25*m_h_a*1_4_1"/>
  <p:tag name="KSO_WM_UNIT_ISNUMDGMTITLE" val="0"/>
  <p:tag name="KSO_WM_UNIT_TEXT_FILL_FORE_SCHEMECOLOR_INDEX" val="15"/>
  <p:tag name="KSO_WM_UNIT_TEXT_FILL_TYPE" val="1"/>
  <p:tag name="KSO_WM_UNIT_USESOURCEFORMAT_APPLY" val="1"/>
  <p:tag name="KSO_WM_DIAGRAM_VIRTUALLY_FRAME" val="{&quot;height&quot;:381.7614981686346,&quot;left&quot;:121.84299212598425,&quot;top&quot;:112.83944671325511,&quot;width&quot;:721.013294242312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1_1"/>
  <p:tag name="KSO_WM_UNIT_ID" val="custom20204558_20*l_h_a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30"/>
  <p:tag name="KSO_WM_UNIT_COLOR_SCHEME_PARENT_PAGE" val="0_2"/>
  <p:tag name="KSO_WM_UNIT_ADJUSTLAYOUT_ID" val="30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2_1"/>
  <p:tag name="KSO_WM_UNIT_ID" val="custom20204558_20*l_h_a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31"/>
  <p:tag name="KSO_WM_UNIT_COLOR_SCHEME_PARENT_PAGE" val="0_2"/>
  <p:tag name="KSO_WM_UNIT_ADJUSTLAYOUT_ID" val="3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3_1"/>
  <p:tag name="KSO_WM_UNIT_ID" val="custom20204558_20*l_h_a*1_3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3"/>
  <p:tag name="KSO_WM_UNIT_COLOR_SCHEME_PARENT_PAGE" val="0_2"/>
  <p:tag name="KSO_WM_UNIT_ADJUSTLAYOUT_ID" val="33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ID" val="custom20204558_20*l_h_f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5"/>
  <p:tag name="KSO_WM_UNIT_COLOR_SCHEME_PARENT_PAGE" val="0_2"/>
  <p:tag name="KSO_WM_UNIT_ADJUSTLAYOUT_ID" val="35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ID" val="custom20204558_20*l_h_f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6"/>
  <p:tag name="KSO_WM_UNIT_COLOR_SCHEME_PARENT_PAGE" val="0_2"/>
  <p:tag name="KSO_WM_UNIT_ADJUSTLAYOUT_ID" val="36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ID" val="custom20204558_20*l_h_f*1_3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7"/>
  <p:tag name="KSO_WM_UNIT_COLOR_SCHEME_PARENT_PAGE" val="0_2"/>
  <p:tag name="KSO_WM_UNIT_ADJUSTLAYOUT_ID" val="3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1"/>
  <p:tag name="KSO_WM_UNIT_ID" val="custom20204558_20*l_h_i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8"/>
  <p:tag name="KSO_WM_UNIT_COLOR_SCHEME_PARENT_PAGE" val="0_2"/>
  <p:tag name="KSO_WM_UNIT_ADJUSTLAYOUT_ID" val="3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2_1"/>
  <p:tag name="KSO_WM_UNIT_ID" val="custom20204558_20*l_h_i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0"/>
  <p:tag name="KSO_WM_UNIT_COLOR_SCHEME_PARENT_PAGE" val="0_2"/>
  <p:tag name="KSO_WM_UNIT_ADJUSTLAYOUT_ID" val="4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3_1"/>
  <p:tag name="KSO_WM_UNIT_ID" val="custom20204558_20*l_h_i*1_3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i"/>
  <p:tag name="KSO_WM_UNIT_INDEX" val="1_1"/>
  <p:tag name="KSO_WM_UNIT_ID" val="custom20204558_20*l_i*1_1"/>
  <p:tag name="KSO_WM_TEMPLATE_CATEGORY" val="custom"/>
  <p:tag name="KSO_WM_TEMPLATE_INDEX" val="20204558"/>
  <p:tag name="KSO_WM_UNIT_LAYERLEVEL" val="1_1"/>
  <p:tag name="KSO_WM_TAG_VERSION" val="1.0"/>
  <p:tag name="KSO_WM_BEAUTIFY_FLAG" val="#wm#"/>
  <p:tag name="KSO_WM_UNIT_DIAGRAM_MODELTYPE" val="stripeEnum"/>
  <p:tag name="KSO_WM_UNIT_LINE_FORE_SCHEMECOLOR_INDEX" val="14"/>
  <p:tag name="KSO_WM_UNIT_LINE_FILL_TYPE" val="2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i"/>
  <p:tag name="KSO_WM_UNIT_INDEX" val="1_1"/>
  <p:tag name="KSO_WM_UNIT_ID" val="custom20204558_20*l_i*1_1"/>
  <p:tag name="KSO_WM_TEMPLATE_CATEGORY" val="custom"/>
  <p:tag name="KSO_WM_TEMPLATE_INDEX" val="20204558"/>
  <p:tag name="KSO_WM_UNIT_LAYERLEVEL" val="1_1"/>
  <p:tag name="KSO_WM_TAG_VERSION" val="1.0"/>
  <p:tag name="KSO_WM_BEAUTIFY_FLAG" val="#wm#"/>
  <p:tag name="KSO_WM_UNIT_DIAGRAM_MODELTYPE" val="stripeEnum"/>
  <p:tag name="KSO_WM_UNIT_LINE_FORE_SCHEMECOLOR_INDEX" val="14"/>
  <p:tag name="KSO_WM_UNIT_LINE_FILL_TYPE" val="2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3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3_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6000000238418579,&quot;colorType&quot;:1,&quot;foreColorIndex&quot;:5,&quot;pos&quot;:0.15000000596046448,&quot;transparency&quot;:0},{&quot;brightness&quot;:0.6000000238418579,&quot;colorType&quot;:1,&quot;foreColorIndex&quot;:5,&quot;pos&quot;:0.8500000238418579,&quot;transparency&quot;:0},{&quot;brightness&quot;:0,&quot;colorType&quot;:2,&quot;pos&quot;:0.5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25,&quot;colorType&quot;:1,&quot;foreColorIndex&quot;:5,&quot;transparency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0.66"/>
  <p:tag name="KSO_WM_UNIT_FILL_FORE_SCHEMECOLOR_INDEX_3_TRANS" val="0"/>
  <p:tag name="KSO_WM_UNIT_FILL_FORE_SCHEMECOLOR_INDEX_4_BRIGHTNESS" val="0"/>
  <p:tag name="KSO_WM_UNIT_FILL_FORE_SCHEMECOLOR_INDEX_4" val="5"/>
  <p:tag name="KSO_WM_UNIT_FILL_FORE_SCHEMECOLOR_INDEX_4_POS" val="1"/>
  <p:tag name="KSO_WM_UNIT_FILL_FORE_SCHEMECOLOR_INDEX_4_TRANS" val="0"/>
  <p:tag name="KSO_WM_UNIT_FILL_GRADIENT_TYPE" val="2"/>
  <p:tag name="KSO_WM_UNIT_FILL_GRADIENT_ANGLE" val="0"/>
  <p:tag name="KSO_WM_UNIT_FILL_GRADIENT_DIRECTION" val="12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a*1_1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TYPE" val="m_h_a"/>
  <p:tag name="KSO_WM_UNIT_INDEX" val="1_1_1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,&quot;colorType&quot;:1,&quot;foreColorIndex&quot;:5,&quot;pos&quot;:0.4399999976158142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1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1_1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2_2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2_2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  <p:tag name="KSO_WM_DIAGRAM_USE_COLOR_VALUE" val="{&quot;color_scheme&quot;:1,&quot;color_type&quot;:1,&quot;theme_color_indexes&quot;:[5,6,5,6,5,6]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0"/>
  <p:tag name="KSO_WM_UNIT_SHADOW_SCHEMECOLOR_INDEX" val="8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2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2_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6000000238418579,&quot;colorType&quot;:1,&quot;foreColorIndex&quot;:8,&quot;pos&quot;:0.15000000596046448,&quot;transparency&quot;:0},{&quot;brightness&quot;:0.6000000238418579,&quot;colorType&quot;:1,&quot;foreColorIndex&quot;:8,&quot;pos&quot;:0.8500000238418579,&quot;transparency&quot;:0},{&quot;brightness&quot;:0,&quot;colorType&quot;:2,&quot;pos&quot;:0.5,&quot;rgb&quot;:&quot;#ffffff&quot;,&quot;transparency&quot;:0}],&quot;type&quot;:2},&quot;shadow&quot;:{&quot;brightness&quot;:0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25,&quot;colorType&quot;:1,&quot;foreColorIndex&quot;:5,&quot;transparency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a*1_2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TYPE" val="m_h_a"/>
  <p:tag name="KSO_WM_UNIT_INDEX" val="1_2_1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.800000011920929,&quot;colorType&quot;:1,&quot;foreColorIndex&quot;:8,&quot;pos&quot;:0,&quot;transparency&quot;:0},{&quot;brightness&quot;:0,&quot;colorType&quot;:1,&quot;foreColorIndex&quot;:8,&quot;pos&quot;:0.4399999976158142,&quot;transparency&quot;:0}],&quot;type&quot;:3},&quot;glow&quot;:{&quot;colorType&quot;:0},&quot;line&quot;:{&quot;type&quot;:0},&quot;shadow&quot;:{&quot;brightness&quot;:0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2_3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2_3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8"/>
  <p:tag name="KSO_WM_DIAGRAM_USE_COLOR_VALUE" val="{&quot;color_scheme&quot;:1,&quot;color_type&quot;:1,&quot;theme_color_indexes&quot;:[5,6,5,6,5,6]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1_2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1_2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300000131130218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1_3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1_3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6000000238418579,&quot;colorType&quot;:1,&quot;foreColorIndex&quot;:5,&quot;pos&quot;:0.15000000596046448,&quot;transparency&quot;:0},{&quot;brightness&quot;:0.6000000238418579,&quot;colorType&quot;:1,&quot;foreColorIndex&quot;:5,&quot;pos&quot;:0.8500000238418579,&quot;transparency&quot;:0},{&quot;brightness&quot;:0,&quot;colorType&quot;:2,&quot;pos&quot;:0.5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25,&quot;colorType&quot;:1,&quot;foreColorIndex&quot;:5,&quot;transparency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0.66"/>
  <p:tag name="KSO_WM_UNIT_FILL_FORE_SCHEMECOLOR_INDEX_3_TRANS" val="0"/>
  <p:tag name="KSO_WM_UNIT_FILL_FORE_SCHEMECOLOR_INDEX_4_BRIGHTNESS" val="0"/>
  <p:tag name="KSO_WM_UNIT_FILL_FORE_SCHEMECOLOR_INDEX_4" val="5"/>
  <p:tag name="KSO_WM_UNIT_FILL_FORE_SCHEMECOLOR_INDEX_4_POS" val="1"/>
  <p:tag name="KSO_WM_UNIT_FILL_FORE_SCHEMECOLOR_INDEX_4_TRANS" val="0"/>
  <p:tag name="KSO_WM_UNIT_FILL_GRADIENT_TYPE" val="2"/>
  <p:tag name="KSO_WM_UNIT_FILL_GRADIENT_ANGLE" val="0"/>
  <p:tag name="KSO_WM_UNIT_FILL_GRADIENT_DIRECTION" val="12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a*1_3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TYPE" val="m_h_a"/>
  <p:tag name="KSO_WM_UNIT_INDEX" val="1_3_1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,&quot;colorType&quot;:1,&quot;foreColorIndex&quot;:5,&quot;pos&quot;:0.4399999976158142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3_2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3_2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1_2*m_h_i*1_3_3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3_3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1_2*m_h_f*1_2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45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智能图形项正文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90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0931_2*m_h_x*1_1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1_2*m_h_f*1_1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45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智能图形项正文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1_2*m_h_f*1_3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45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输入你的智能图形项正文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0931_2*m_h_x*1_3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90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0931_2*m_h_x*1_2_1"/>
  <p:tag name="KSO_WM_TEMPLATE_CATEGORY" val="diagram"/>
  <p:tag name="KSO_WM_TEMPLATE_INDEX" val="20230931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4.1991271972656,&quot;left&quot;:28.2740234375,&quot;top&quot;:77.95047577144597,&quot;width&quot;:903.501953125}"/>
  <p:tag name="KSO_WM_DIAGRAM_COLOR_MATCH_VALUE" val="{&quot;shape&quot;:{&quot;fill&quot;:{&quot;gradient&quot;:[{&quot;brightness&quot;:0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1_1"/>
  <p:tag name="KSO_WM_UNIT_ID" val="custom20204558_20*l_h_a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30"/>
  <p:tag name="KSO_WM_UNIT_COLOR_SCHEME_PARENT_PAGE" val="0_2"/>
  <p:tag name="KSO_WM_UNIT_ADJUSTLAYOUT_ID" val="30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2_1"/>
  <p:tag name="KSO_WM_UNIT_ID" val="custom20204558_20*l_h_a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31"/>
  <p:tag name="KSO_WM_UNIT_COLOR_SCHEME_PARENT_PAGE" val="0_2"/>
  <p:tag name="KSO_WM_UNIT_ADJUSTLAYOUT_ID" val="3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3_1"/>
  <p:tag name="KSO_WM_UNIT_ID" val="custom20204558_20*l_h_a*1_3_1"/>
  <p:tag name="KSO_WM_TEMPLATE_CATEGORY" val="custom"/>
  <p:tag name="KSO_WM_TEMPLATE_INDEX" val="20204558"/>
  <p:tag name="KSO_WM_UNIT_LAYERLEVEL" val="1_1_1"/>
  <p:tag name="KSO_WM_TAG_VERSION" val="1.0"/>
  <p:tag name="KSO_WM_UNIT_DIAGRAM_MODELTYPE" val="stripeEnum"/>
  <p:tag name="KSO_WM_UNIT_PRESET_TEXT" val="单击此处添加小标题"/>
  <p:tag name="KSO_WM_UNIT_ISNUMDGMTITLE" val="0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3"/>
  <p:tag name="KSO_WM_UNIT_COLOR_SCHEME_PARENT_PAGE" val="0_2"/>
  <p:tag name="KSO_WM_UNIT_ADJUSTLAYOUT_ID" val="33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ID" val="custom20204558_20*l_h_f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5"/>
  <p:tag name="KSO_WM_UNIT_COLOR_SCHEME_PARENT_PAGE" val="0_2"/>
  <p:tag name="KSO_WM_UNIT_ADJUSTLAYOUT_ID" val="35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ID" val="custom20204558_20*l_h_f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36"/>
  <p:tag name="KSO_WM_UNIT_COLOR_SCHEME_PARENT_PAGE" val="0_2"/>
  <p:tag name="KSO_WM_UNIT_ADJUSTLAYOUT_ID" val="36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ID" val="custom20204558_20*l_h_f*1_3_1"/>
  <p:tag name="KSO_WM_TEMPLATE_CATEGORY" val="custom"/>
  <p:tag name="KSO_WM_TEMPLATE_INDEX" val="20204558"/>
  <p:tag name="KSO_WM_UNIT_LAYERLEVEL" val="1_1_1"/>
  <p:tag name="KSO_WM_TAG_VERSION" val="1.0"/>
  <p:tag name="KSO_WM_UNIT_DIAGRAM_MODELTYPE" val="stripeEnum"/>
  <p:tag name="KSO_WM_UNIT_PRESET_TEXT" val="点击此处添加正文，文字是您思想的提炼，请尽量言简意赅的阐述您的观点。祝愿您演讲顺利。"/>
  <p:tag name="KSO_WM_UNIT_SUBTYPE" val="a"/>
  <p:tag name="KSO_WM_UNIT_TEXT_FILL_FORE_SCHEMECOLOR_INDEX" val="13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7"/>
  <p:tag name="KSO_WM_UNIT_COLOR_SCHEME_PARENT_PAGE" val="0_2"/>
  <p:tag name="KSO_WM_UNIT_ADJUSTLAYOUT_ID" val="3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1"/>
  <p:tag name="KSO_WM_UNIT_ID" val="custom20204558_20*l_h_i*1_1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8"/>
  <p:tag name="KSO_WM_UNIT_COLOR_SCHEME_PARENT_PAGE" val="0_2"/>
  <p:tag name="KSO_WM_UNIT_ADJUSTLAYOUT_ID" val="3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2_1"/>
  <p:tag name="KSO_WM_UNIT_ID" val="custom20204558_20*l_h_i*1_2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0"/>
  <p:tag name="KSO_WM_UNIT_COLOR_SCHEME_PARENT_PAGE" val="0_2"/>
  <p:tag name="KSO_WM_UNIT_ADJUSTLAYOUT_ID" val="4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3_1"/>
  <p:tag name="KSO_WM_UNIT_ID" val="custom20204558_20*l_h_i*1_3_1"/>
  <p:tag name="KSO_WM_TEMPLATE_CATEGORY" val="custom"/>
  <p:tag name="KSO_WM_TEMPLATE_INDEX" val="20204558"/>
  <p:tag name="KSO_WM_UNIT_LAYERLEVEL" val="1_1_1"/>
  <p:tag name="KSO_WM_TAG_VERSION" val="1.0"/>
  <p:tag name="KSO_WM_BEAUTIFY_FLAG" val="#wm#"/>
  <p:tag name="KSO_WM_UNIT_DIAGRAM_MODELTYPE" val="stripeEnum"/>
  <p:tag name="KSO_WM_UNIT_TEXT_FILL_FORE_SCHEMECOLOR_INDEX" val="5"/>
  <p:tag name="KSO_WM_UNIT_TEXT_FILL_TYPE" val="1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i"/>
  <p:tag name="KSO_WM_UNIT_INDEX" val="1_1"/>
  <p:tag name="KSO_WM_UNIT_ID" val="custom20204558_20*l_i*1_1"/>
  <p:tag name="KSO_WM_TEMPLATE_CATEGORY" val="custom"/>
  <p:tag name="KSO_WM_TEMPLATE_INDEX" val="20204558"/>
  <p:tag name="KSO_WM_UNIT_LAYERLEVEL" val="1_1"/>
  <p:tag name="KSO_WM_TAG_VERSION" val="1.0"/>
  <p:tag name="KSO_WM_BEAUTIFY_FLAG" val="#wm#"/>
  <p:tag name="KSO_WM_UNIT_DIAGRAM_MODELTYPE" val="stripeEnum"/>
  <p:tag name="KSO_WM_UNIT_LINE_FORE_SCHEMECOLOR_INDEX" val="14"/>
  <p:tag name="KSO_WM_UNIT_LINE_FILL_TYPE" val="2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i"/>
  <p:tag name="KSO_WM_UNIT_INDEX" val="1_1"/>
  <p:tag name="KSO_WM_UNIT_ID" val="custom20204558_20*l_i*1_1"/>
  <p:tag name="KSO_WM_TEMPLATE_CATEGORY" val="custom"/>
  <p:tag name="KSO_WM_TEMPLATE_INDEX" val="20204558"/>
  <p:tag name="KSO_WM_UNIT_LAYERLEVEL" val="1_1"/>
  <p:tag name="KSO_WM_TAG_VERSION" val="1.0"/>
  <p:tag name="KSO_WM_BEAUTIFY_FLAG" val="#wm#"/>
  <p:tag name="KSO_WM_UNIT_DIAGRAM_MODELTYPE" val="stripeEnum"/>
  <p:tag name="KSO_WM_UNIT_LINE_FORE_SCHEMECOLOR_INDEX" val="14"/>
  <p:tag name="KSO_WM_UNIT_LINE_FILL_TYPE" val="2"/>
  <p:tag name="KSO_WM_UNIT_USESOURCEFORMAT_APPLY" val="1"/>
  <p:tag name="KSO_WM_DIAGRAM_VIRTUALLY_FRAME" val="{&quot;height&quot;:222.4751968503937,&quot;left&quot;:69.17102362204724,&quot;top&quot;:316.9569291338583,&quot;width&quot;:821.65787401574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4.57653543307083,&quot;left&quot;:448.5093700787402,&quot;top&quot;:381.9296062992126,&quot;width&quot;:305.40582677165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31090_1*n_h_h_i*1_2_2_3"/>
  <p:tag name="KSO_WM_TEMPLATE_CATEGORY" val="diagram"/>
  <p:tag name="KSO_WM_TEMPLATE_INDEX" val="20231090"/>
  <p:tag name="KSO_WM_UNIT_LAYERLEVEL" val="1_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382.36370849609375,&quot;left&quot;:41.225198061485024,&quot;top&quot;:117.5931851220319,&quot;width&quot;:850.79968261718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6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918</Words>
  <Application>Microsoft Office PowerPoint</Application>
  <PresentationFormat>宽屏</PresentationFormat>
  <Paragraphs>182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+中文标题</vt:lpstr>
      <vt:lpstr>华文琥珀</vt:lpstr>
      <vt:lpstr>华文楷体</vt:lpstr>
      <vt:lpstr>华文隶书</vt:lpstr>
      <vt:lpstr>华文新魏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睿 王</cp:lastModifiedBy>
  <cp:revision>1361</cp:revision>
  <dcterms:created xsi:type="dcterms:W3CDTF">2019-03-21T09:46:00Z</dcterms:created>
  <dcterms:modified xsi:type="dcterms:W3CDTF">2024-11-13T09:16:48Z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DD4636003609415CAD56C19BF928BD1B_12</vt:lpwstr>
  </property>
</Properties>
</file>